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51"/>
  </p:notesMasterIdLst>
  <p:handoutMasterIdLst>
    <p:handoutMasterId r:id="rId52"/>
  </p:handoutMasterIdLst>
  <p:sldIdLst>
    <p:sldId id="394" r:id="rId3"/>
    <p:sldId id="466" r:id="rId4"/>
    <p:sldId id="500" r:id="rId5"/>
    <p:sldId id="507" r:id="rId6"/>
    <p:sldId id="501" r:id="rId7"/>
    <p:sldId id="532" r:id="rId8"/>
    <p:sldId id="502" r:id="rId9"/>
    <p:sldId id="504" r:id="rId10"/>
    <p:sldId id="514" r:id="rId11"/>
    <p:sldId id="519" r:id="rId12"/>
    <p:sldId id="520" r:id="rId13"/>
    <p:sldId id="533" r:id="rId14"/>
    <p:sldId id="513" r:id="rId15"/>
    <p:sldId id="534" r:id="rId16"/>
    <p:sldId id="512" r:id="rId17"/>
    <p:sldId id="511" r:id="rId18"/>
    <p:sldId id="515" r:id="rId19"/>
    <p:sldId id="516" r:id="rId20"/>
    <p:sldId id="521" r:id="rId21"/>
    <p:sldId id="522" r:id="rId22"/>
    <p:sldId id="535" r:id="rId23"/>
    <p:sldId id="538" r:id="rId24"/>
    <p:sldId id="517" r:id="rId25"/>
    <p:sldId id="536" r:id="rId26"/>
    <p:sldId id="518" r:id="rId27"/>
    <p:sldId id="537" r:id="rId28"/>
    <p:sldId id="539" r:id="rId29"/>
    <p:sldId id="524" r:id="rId30"/>
    <p:sldId id="508" r:id="rId31"/>
    <p:sldId id="540" r:id="rId32"/>
    <p:sldId id="541" r:id="rId33"/>
    <p:sldId id="545" r:id="rId34"/>
    <p:sldId id="542" r:id="rId35"/>
    <p:sldId id="543" r:id="rId36"/>
    <p:sldId id="544" r:id="rId37"/>
    <p:sldId id="509" r:id="rId38"/>
    <p:sldId id="506" r:id="rId39"/>
    <p:sldId id="529" r:id="rId40"/>
    <p:sldId id="546" r:id="rId41"/>
    <p:sldId id="530" r:id="rId42"/>
    <p:sldId id="547" r:id="rId43"/>
    <p:sldId id="548" r:id="rId44"/>
    <p:sldId id="531" r:id="rId45"/>
    <p:sldId id="505" r:id="rId46"/>
    <p:sldId id="503" r:id="rId47"/>
    <p:sldId id="442" r:id="rId48"/>
    <p:sldId id="352" r:id="rId49"/>
    <p:sldId id="393" r:id="rId5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051EFF2-262B-4664-AEF3-12272207E07F}">
          <p14:sldIdLst>
            <p14:sldId id="394"/>
            <p14:sldId id="466"/>
            <p14:sldId id="500"/>
          </p14:sldIdLst>
        </p14:section>
        <p14:section name="Document Object Model (DOM)" id="{1275515A-D004-4D19-9766-2BE6BFCA3702}">
          <p14:sldIdLst>
            <p14:sldId id="507"/>
            <p14:sldId id="501"/>
            <p14:sldId id="532"/>
            <p14:sldId id="502"/>
            <p14:sldId id="504"/>
            <p14:sldId id="514"/>
            <p14:sldId id="519"/>
            <p14:sldId id="520"/>
            <p14:sldId id="533"/>
            <p14:sldId id="513"/>
            <p14:sldId id="534"/>
            <p14:sldId id="512"/>
            <p14:sldId id="511"/>
            <p14:sldId id="515"/>
            <p14:sldId id="516"/>
            <p14:sldId id="521"/>
            <p14:sldId id="522"/>
            <p14:sldId id="535"/>
            <p14:sldId id="538"/>
            <p14:sldId id="517"/>
            <p14:sldId id="536"/>
            <p14:sldId id="518"/>
            <p14:sldId id="537"/>
            <p14:sldId id="539"/>
            <p14:sldId id="524"/>
          </p14:sldIdLst>
        </p14:section>
        <p14:section name="Browser Object Model (BOM)" id="{9AD0F4A6-C7C4-4543-A28F-48E74D2B6922}">
          <p14:sldIdLst>
            <p14:sldId id="508"/>
            <p14:sldId id="540"/>
            <p14:sldId id="541"/>
            <p14:sldId id="545"/>
            <p14:sldId id="542"/>
            <p14:sldId id="543"/>
            <p14:sldId id="544"/>
          </p14:sldIdLst>
        </p14:section>
        <p14:section name="Handling Events" id="{EAEE68F0-7B4B-4558-A8E9-21549656680D}">
          <p14:sldIdLst>
            <p14:sldId id="509"/>
            <p14:sldId id="506"/>
            <p14:sldId id="529"/>
            <p14:sldId id="546"/>
            <p14:sldId id="530"/>
            <p14:sldId id="547"/>
            <p14:sldId id="548"/>
            <p14:sldId id="531"/>
          </p14:sldIdLst>
        </p14:section>
        <p14:section name="Conclusion" id="{8C19B68B-C0D8-4E95-98FA-AA91A38792FA}">
          <p14:sldIdLst>
            <p14:sldId id="505"/>
            <p14:sldId id="503"/>
            <p14:sldId id="442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76" d="100"/>
          <a:sy n="76" d="100"/>
        </p:scale>
        <p:origin x="86" y="115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15-Oct-16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15-Oct-16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357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695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15-Oct-16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54209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15-Oct-16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hyperlink" Target="http://software.hixie.ch/utilities/js/live-dom-viewer/?saved=4275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28" TargetMode="External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28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judge.softuni.bg/Contests/328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28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28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judge.softuni.bg/Contests/328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28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docs/Web/Events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28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54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advanced" TargetMode="External"/><Relationship Id="rId21" Type="http://schemas.openxmlformats.org/officeDocument/2006/relationships/image" Target="../media/image58.png"/><Relationship Id="rId7" Type="http://schemas.openxmlformats.org/officeDocument/2006/relationships/image" Target="../media/image51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3.png"/><Relationship Id="rId5" Type="http://schemas.openxmlformats.org/officeDocument/2006/relationships/image" Target="../media/image50.png"/><Relationship Id="rId15" Type="http://schemas.openxmlformats.org/officeDocument/2006/relationships/image" Target="../media/image55.png"/><Relationship Id="rId23" Type="http://schemas.openxmlformats.org/officeDocument/2006/relationships/image" Target="../media/image59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57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52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28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DOM, BOM and Events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DOM and BOM, Traverse / Modify the DOM Tree and Handle Events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229558" y="3599490"/>
            <a:ext cx="1707519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DOM, BOM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and Events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7715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8" descr="http://www.daaq.net/old/images/js_bom_hierarchy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912" y="3372610"/>
            <a:ext cx="2857500" cy="2857500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Резултат с изображение за js dom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12" y="4234084"/>
            <a:ext cx="1733916" cy="188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HTML page holds a short text + link "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Read more …</a:t>
            </a:r>
            <a:r>
              <a:rPr lang="en-US" dirty="0"/>
              <a:t>"</a:t>
            </a:r>
          </a:p>
          <a:p>
            <a:pPr lvl="1"/>
            <a:r>
              <a:rPr lang="en-US" dirty="0"/>
              <a:t>Clicking on the link shows more text and hides the link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Show More Text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612" y="2741547"/>
            <a:ext cx="4286762" cy="35204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114" y="2740568"/>
            <a:ext cx="4287898" cy="3521408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882868" y="4348872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958628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618412" y="4503921"/>
            <a:ext cx="4105472" cy="1896879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See the DOM tree here: </a:t>
            </a:r>
            <a:r>
              <a:rPr lang="en-US" sz="2800" dirty="0">
                <a:hlinkClick r:id="rId2"/>
              </a:rPr>
              <a:t>http://software.hixie.ch/utilities/js/live-dom-viewer/?saved=4275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Show More Text – HTML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246597"/>
            <a:ext cx="6629398" cy="50809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 to the "Show More Text Example".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 id="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more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onclick= 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showText()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"&gt;Read more …&lt;/a&gt;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id="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style= 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display:none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"&gt;Welcome to …&lt;/span&gt;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showText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TODO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pic>
        <p:nvPicPr>
          <p:cNvPr id="2054" name="Picture 6" descr="http://gifmaker.me/files/download/home/20160619/22/CmWuWuiwxGTUxiTHLrJZnq/output_nYYOfx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234" y="1246597"/>
            <a:ext cx="367665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76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Show More Text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246597"/>
            <a:ext cx="10667998" cy="47732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 to the "Show More Text Example". 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 id="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more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onclick="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showText()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"&gt;Read more …&lt;/a&gt;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id="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style="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display:none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"&gt;Welcome to …&lt;/span&gt;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showText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document.getElementById('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.style.display =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inline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document.getElementById('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more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.style.display =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none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pic>
        <p:nvPicPr>
          <p:cNvPr id="2054" name="Picture 6" descr="http://gifmaker.me/files/download/home/20160619/22/CmWuWuiwxGTUxiTHLrJZnq/output_nYYOfx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162" y="2770597"/>
            <a:ext cx="367665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16005" y="6173824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8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 items </a:t>
            </a:r>
            <a:r>
              <a:rPr lang="en-US" dirty="0"/>
              <a:t>from given HTML list and append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</a:t>
            </a:r>
            <a:r>
              <a:rPr lang="en-US" dirty="0"/>
              <a:t> to given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 area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Collect List Items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12" y="2438400"/>
            <a:ext cx="4343400" cy="3924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12" y="2438400"/>
            <a:ext cx="4343400" cy="3924300"/>
          </a:xfrm>
          <a:prstGeom prst="rect">
            <a:avLst/>
          </a:prstGeom>
        </p:spPr>
      </p:pic>
      <p:sp>
        <p:nvSpPr>
          <p:cNvPr id="8" name="Arrow: Right 7"/>
          <p:cNvSpPr/>
          <p:nvPr/>
        </p:nvSpPr>
        <p:spPr>
          <a:xfrm>
            <a:off x="5899440" y="4261829"/>
            <a:ext cx="383449" cy="2774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305335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Collect List Items – HTML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295400"/>
            <a:ext cx="6172198" cy="48347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&gt;first item&lt;/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&gt;second item&lt;/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&gt;third item&lt;/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textarea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b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textarea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onclick="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extractText()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b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Extract Text&lt;/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it-IT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145" y="1939900"/>
            <a:ext cx="4009590" cy="36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7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Collect List Items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221941"/>
            <a:ext cx="10667998" cy="47605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extractText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itemNodes =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document.querySelectorAll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("ul#items li");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textarea =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document.querySelector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("#result");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node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itemNodes)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textarea.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+= node.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6005" y="6154368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7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 HTML page holds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table</a:t>
            </a:r>
            <a:r>
              <a:rPr lang="en-US" dirty="0"/>
              <a:t>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rows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On button click, colorize in color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teal</a:t>
            </a:r>
            <a:r>
              <a:rPr lang="en-US" dirty="0"/>
              <a:t>" all even rows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Colorize Table Rows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2514600"/>
            <a:ext cx="10515598" cy="38744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border="1"&gt;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&gt;Name&lt;/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&gt;Town&lt;/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&gt;Eve&lt;/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&gt;Sofia&lt;/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&gt;Nick&lt;/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&gt;Varna&lt;/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&gt;Didi&lt;/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&gt;Ruse&lt;/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&gt;Tedy&lt;/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&gt;Varna&lt;/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onclick="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colorizeRows()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"&gt;Colorize&lt;/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it-IT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812" y="2438400"/>
            <a:ext cx="2895921" cy="3241974"/>
          </a:xfrm>
          <a:prstGeom prst="rect">
            <a:avLst/>
          </a:prstGeom>
        </p:spPr>
      </p:pic>
      <p:sp>
        <p:nvSpPr>
          <p:cNvPr id="7" name="Arrow: Left 6"/>
          <p:cNvSpPr/>
          <p:nvPr/>
        </p:nvSpPr>
        <p:spPr>
          <a:xfrm>
            <a:off x="10199484" y="3782440"/>
            <a:ext cx="304800" cy="228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Arrow: Left 7"/>
          <p:cNvSpPr/>
          <p:nvPr/>
        </p:nvSpPr>
        <p:spPr>
          <a:xfrm>
            <a:off x="10199484" y="4481205"/>
            <a:ext cx="304800" cy="228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: Rounded Corners 8"/>
          <p:cNvSpPr/>
          <p:nvPr/>
        </p:nvSpPr>
        <p:spPr>
          <a:xfrm>
            <a:off x="8694940" y="3735422"/>
            <a:ext cx="1382915" cy="343421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Rectangle: Rounded Corners 9"/>
          <p:cNvSpPr/>
          <p:nvPr/>
        </p:nvSpPr>
        <p:spPr>
          <a:xfrm>
            <a:off x="8694940" y="4439286"/>
            <a:ext cx="1382915" cy="343421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511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Colorize Table Rows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211080"/>
            <a:ext cx="10515598" cy="48347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colorizeRows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rows = document.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querySelectorAll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("table tr");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index = 0;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row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rows)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index++;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(index % 2 == 0)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row.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style.background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"teal";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https://judge.softuni.bg/Contests/328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412" y="1332607"/>
            <a:ext cx="2868265" cy="302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7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New DOM Elements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6614" y="1340721"/>
            <a:ext cx="10515598" cy="47925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list = document.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createElement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liPeter = document.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createElement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liPeter.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"Peter";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appendChild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(liPeter);</a:t>
            </a:r>
          </a:p>
          <a:p>
            <a:pPr marL="0" lvl="1" indent="0"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liMaria = document.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createElement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liMaria.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innerHTML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"&lt;b&gt;Maria&lt;/b&gt;";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appendChild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(liMaria);</a:t>
            </a:r>
          </a:p>
          <a:p>
            <a:pPr marL="0" lvl="1" indent="0"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document.body.appendChild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(list);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212" y="4495800"/>
            <a:ext cx="2463905" cy="1849896"/>
          </a:xfrm>
          <a:prstGeom prst="roundRect">
            <a:avLst>
              <a:gd name="adj" fmla="val 2469"/>
            </a:avLst>
          </a:prstGeom>
        </p:spPr>
      </p:pic>
    </p:spTree>
    <p:extLst>
      <p:ext uri="{BB962C8B-B14F-4D97-AF65-F5344CB8AC3E}">
        <p14:creationId xmlns:p14="http://schemas.microsoft.com/office/powerpoint/2010/main" val="276981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Create a HTML page holding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 of items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 box </a:t>
            </a:r>
            <a:r>
              <a:rPr lang="en-US" dirty="0"/>
              <a:t>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button</a:t>
            </a:r>
            <a:r>
              <a:rPr lang="en-US" dirty="0"/>
              <a:t> for adding more items to the list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Write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 function </a:t>
            </a:r>
            <a:r>
              <a:rPr lang="en-US" dirty="0"/>
              <a:t>to append the specified text to the list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List of Items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" y="3173218"/>
            <a:ext cx="3285954" cy="31319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628" y="3173218"/>
            <a:ext cx="3285954" cy="3131924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039998" y="4624880"/>
            <a:ext cx="228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ight Arrow 11"/>
          <p:cNvSpPr/>
          <p:nvPr/>
        </p:nvSpPr>
        <p:spPr>
          <a:xfrm>
            <a:off x="7887306" y="4624880"/>
            <a:ext cx="228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320" y="3173218"/>
            <a:ext cx="3294512" cy="313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63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What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</a:t>
            </a:r>
            <a:r>
              <a:rPr lang="en-US" dirty="0"/>
              <a:t>?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Using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 API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Select / Edit Elements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What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BOM</a:t>
            </a:r>
            <a:r>
              <a:rPr lang="bg-BG" dirty="0"/>
              <a:t>?</a:t>
            </a:r>
            <a:endParaRPr lang="en-US" dirty="0"/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Using Timers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Event</a:t>
            </a:r>
            <a:r>
              <a:rPr lang="en-US" dirty="0"/>
              <a:t> Handling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Attach / Detach Events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3200" y="1270279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647" y="3968983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List of Items – HTML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2414" y="1143000"/>
            <a:ext cx="10943998" cy="529642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&lt;h1&gt;List of Items&lt;/h1&gt;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id="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"&gt;&lt;li&gt;First&lt;/li&gt;&lt;li&gt;Second&lt;/li&gt;&lt;/ul&gt;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id="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newText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type="button" value="Add"</a:t>
            </a:r>
            <a:b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onclick="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addItem()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addItem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</a:t>
            </a:r>
            <a:r>
              <a:rPr lang="it-IT" sz="30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TODO: add new item to the list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012" y="2900488"/>
            <a:ext cx="3581400" cy="34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62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List of Items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9302" y="1329188"/>
            <a:ext cx="10689110" cy="45023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addItem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document.getElementById('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newText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').value;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createElement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appendChild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(document.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createTextNode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document.getElementById("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appendChild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document.getElementById('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newText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').value = '';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1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DOM Elements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6614" y="1256400"/>
            <a:ext cx="10515598" cy="2134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id="items"&gt;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 class="red"&gt;Red&lt;/li&gt;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 class="blue"&gt;Blue&lt;/li&gt;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36614" y="3732368"/>
            <a:ext cx="10515598" cy="264185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redElements =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querySelectorAll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#items li.red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redElements.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(li =&gt;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li.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parentNode.removeChild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(li);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012" y="1371600"/>
            <a:ext cx="4424641" cy="1930119"/>
          </a:xfrm>
          <a:prstGeom prst="roundRect">
            <a:avLst>
              <a:gd name="adj" fmla="val 1175"/>
            </a:avLst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667" y="5204350"/>
            <a:ext cx="3535986" cy="1272650"/>
          </a:xfrm>
          <a:prstGeom prst="roundRect">
            <a:avLst>
              <a:gd name="adj" fmla="val 1939"/>
            </a:avLst>
          </a:prstGeom>
        </p:spPr>
      </p:pic>
    </p:spTree>
    <p:extLst>
      <p:ext uri="{BB962C8B-B14F-4D97-AF65-F5344CB8AC3E}">
        <p14:creationId xmlns:p14="http://schemas.microsoft.com/office/powerpoint/2010/main" val="153402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0780799" cy="5570355"/>
          </a:xfrm>
        </p:spPr>
        <p:txBody>
          <a:bodyPr/>
          <a:lstStyle/>
          <a:p>
            <a:r>
              <a:rPr lang="en-US" dirty="0"/>
              <a:t>Extend the previous problem</a:t>
            </a:r>
          </a:p>
          <a:p>
            <a:pPr lvl="1"/>
            <a:r>
              <a:rPr lang="en-US" dirty="0"/>
              <a:t>Implement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[Delete]</a:t>
            </a:r>
            <a:r>
              <a:rPr lang="en-US" dirty="0"/>
              <a:t> action as link after each list item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Add / Delete Items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141" y="2743200"/>
            <a:ext cx="3734124" cy="35609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488" y="2743200"/>
            <a:ext cx="3734124" cy="3560926"/>
          </a:xfrm>
          <a:prstGeom prst="rect">
            <a:avLst/>
          </a:prstGeom>
        </p:spPr>
      </p:pic>
      <p:sp>
        <p:nvSpPr>
          <p:cNvPr id="10" name="Arrow: Right 9"/>
          <p:cNvSpPr/>
          <p:nvPr/>
        </p:nvSpPr>
        <p:spPr>
          <a:xfrm>
            <a:off x="5929726" y="4371263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258799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Add / Delete Items – HTML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4" y="1219200"/>
            <a:ext cx="10820398" cy="51425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&lt;h1&gt;List of Items&lt;/h1&gt;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id="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"&gt;&lt;/ul&gt;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id="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newText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type="button" value="Add"</a:t>
            </a:r>
            <a:b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onclick="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addItem()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addItem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...</a:t>
            </a:r>
            <a:endParaRPr lang="it-IT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function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deleteItem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... 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012" y="3208730"/>
            <a:ext cx="3147678" cy="300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92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Add / Delete Items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9302" y="1251290"/>
            <a:ext cx="10689110" cy="458084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addItem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document.getElementById('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newText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').value;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document.createElement("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.appendChild(document.createTextNode(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" "));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document.createElement('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719138" lvl="1" indent="-719138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span.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innerHTML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href='#'&gt;[Delete]&lt;/a&gt;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marL="719138" lvl="1" indent="-719138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span.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firstChild.onclick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deleteItem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.appendChild(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document.getElementById("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").appendChild(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document.getElementById('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newText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').value = '';</a:t>
            </a:r>
          </a:p>
        </p:txBody>
      </p:sp>
    </p:spTree>
    <p:extLst>
      <p:ext uri="{BB962C8B-B14F-4D97-AF65-F5344CB8AC3E}">
        <p14:creationId xmlns:p14="http://schemas.microsoft.com/office/powerpoint/2010/main" val="47947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Add / Delete Items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15502" y="1219200"/>
            <a:ext cx="10536710" cy="293269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deleteItem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.parentNode.parentNode;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.parentNode;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.removeChild(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658" y="3276428"/>
            <a:ext cx="7070398" cy="2819572"/>
          </a:xfrm>
          <a:prstGeom prst="roundRect">
            <a:avLst>
              <a:gd name="adj" fmla="val 985"/>
            </a:avLst>
          </a:prstGeom>
        </p:spPr>
      </p:pic>
      <p:sp>
        <p:nvSpPr>
          <p:cNvPr id="8" name="TextBox 7"/>
          <p:cNvSpPr txBox="1"/>
          <p:nvPr/>
        </p:nvSpPr>
        <p:spPr>
          <a:xfrm>
            <a:off x="816005" y="621111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https://judge.softuni.bg/Contests/328</a:t>
            </a:r>
            <a:endParaRPr lang="en-US" dirty="0"/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4674991" y="3772712"/>
            <a:ext cx="3857821" cy="570310"/>
          </a:xfrm>
          <a:prstGeom prst="wedgeRoundRectCallout">
            <a:avLst>
              <a:gd name="adj1" fmla="val -64643"/>
              <a:gd name="adj2" fmla="val 367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noProof="1">
                <a:solidFill>
                  <a:schemeClr val="tx2">
                    <a:lumMod val="75000"/>
                  </a:schemeClr>
                </a:solidFill>
              </a:rPr>
              <a:t>this.parentNode </a:t>
            </a:r>
            <a:r>
              <a:rPr lang="en-US" sz="2600" noProof="1">
                <a:solidFill>
                  <a:srgbClr val="FFFFFF"/>
                </a:solidFill>
              </a:rPr>
              <a:t>==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span</a:t>
            </a: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4875212" y="3138618"/>
            <a:ext cx="5307799" cy="551882"/>
          </a:xfrm>
          <a:prstGeom prst="wedgeRoundRectCallout">
            <a:avLst>
              <a:gd name="adj1" fmla="val -72424"/>
              <a:gd name="adj2" fmla="val 560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noProof="1">
                <a:solidFill>
                  <a:schemeClr val="tx2">
                    <a:lumMod val="75000"/>
                  </a:schemeClr>
                </a:solidFill>
              </a:rPr>
              <a:t>this.parentNode.parentNode </a:t>
            </a:r>
            <a:r>
              <a:rPr lang="en-US" sz="2600" noProof="1">
                <a:solidFill>
                  <a:srgbClr val="FFFFFF"/>
                </a:solidFill>
              </a:rPr>
              <a:t>==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li</a:t>
            </a: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3397400" y="1743063"/>
            <a:ext cx="5496955" cy="5251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3397400" y="4364840"/>
            <a:ext cx="6202200" cy="37408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0" rIns="144000" bIns="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4570412" y="4753584"/>
            <a:ext cx="2743200" cy="997027"/>
          </a:xfrm>
          <a:prstGeom prst="wedgeRoundRectCallout">
            <a:avLst>
              <a:gd name="adj1" fmla="val -64911"/>
              <a:gd name="adj2" fmla="val -544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2600" noProof="1">
                <a:solidFill>
                  <a:srgbClr val="FFFFFF"/>
                </a:solidFill>
              </a:rPr>
              <a:t> holds the clicked hyperlink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11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2" grpId="0" animBg="1"/>
      <p:bldP spid="13" grpId="0" animBg="1"/>
      <p:bldP spid="14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Delete from Table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383609"/>
            <a:ext cx="10515598" cy="478859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border="1" id="customers"&gt;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&gt;Name&lt;/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&gt;Email&lt;/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&gt;Eve&lt;/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&gt;eve@gmail.com&lt;/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&gt;Nick&lt;/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&gt;nick@yahooo.com&lt;/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&gt;Didi&lt;/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&gt;didi@didi.net&lt;/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&gt;Tedy&lt;/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&gt;tedy@tedy.com&lt;/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Email: &lt;input type="text" name="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onclick="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deleteByEmail()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"&gt;Delete&lt;/button&gt;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347" y="1151121"/>
            <a:ext cx="4237065" cy="289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52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Delete from Table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2414" y="1066800"/>
            <a:ext cx="10943998" cy="560419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deleteByEmail()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getElementsByName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")[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secondColumn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querySelectorAll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#customers tr td:nth-child(2)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of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secondColumn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(td.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== email)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let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td.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parentNode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parentNode.removeChild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document.getElementById('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</a:t>
            </a:r>
            <a:r>
              <a:rPr lang="en-US" sz="25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Deleted.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document.getElementById('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5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Not found.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98812" y="6228964"/>
            <a:ext cx="8367600" cy="4420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5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b="0" dirty="0">
                <a:latin typeface="+mn-lt"/>
              </a:rPr>
              <a:t>Check your solution here: </a:t>
            </a:r>
            <a:r>
              <a:rPr lang="en-US" b="0" dirty="0">
                <a:latin typeface="+mn-lt"/>
                <a:hlinkClick r:id="rId2"/>
              </a:rPr>
              <a:t>https://judge.softuni.bg/Contests/328</a:t>
            </a:r>
            <a:endParaRPr lang="en-US" b="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212" y="2590800"/>
            <a:ext cx="3430923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5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41412" y="4876800"/>
            <a:ext cx="9832319" cy="820600"/>
          </a:xfrm>
        </p:spPr>
        <p:txBody>
          <a:bodyPr/>
          <a:lstStyle/>
          <a:p>
            <a:r>
              <a:rPr lang="en-US" dirty="0"/>
              <a:t>Browser Object Model (BOM)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41412" y="5754968"/>
            <a:ext cx="9832319" cy="688256"/>
          </a:xfrm>
        </p:spPr>
        <p:txBody>
          <a:bodyPr/>
          <a:lstStyle/>
          <a:p>
            <a:r>
              <a:rPr lang="en-US"/>
              <a:t>The Built-In Browser Objects</a:t>
            </a:r>
            <a:endParaRPr lang="en-US" dirty="0"/>
          </a:p>
        </p:txBody>
      </p:sp>
      <p:pic>
        <p:nvPicPr>
          <p:cNvPr id="4" name="Picture 2" descr="http://www.iconarchive.com/icons/aha-soft/software/256/object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11381">
            <a:off x="7691789" y="1462818"/>
            <a:ext cx="2971578" cy="297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musingsfrommars.org/images/browsers_dhtml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6248">
            <a:off x="1711441" y="1520193"/>
            <a:ext cx="3394710" cy="314325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://www.daaq.net/old/images/js_bom_hierarchy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1651952"/>
            <a:ext cx="2857500" cy="2857500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782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#domjs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Browsers provide expose some objects like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window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screen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navigator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history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location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document</a:t>
            </a:r>
            <a:r>
              <a:rPr lang="en-US" dirty="0"/>
              <a:t>, …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Browser Object Model (BOM)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393" y="2541270"/>
            <a:ext cx="6507819" cy="3478530"/>
          </a:xfrm>
          <a:prstGeom prst="rect">
            <a:avLst/>
          </a:prstGeom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627468" y="2641515"/>
            <a:ext cx="4355358" cy="32189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console.dir(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window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console.dir(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navigator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console.dir(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screen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console.dir(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location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console.dir(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history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console.dir(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98952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Playing with BOM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23126" y="1314365"/>
            <a:ext cx="10781486" cy="6339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alert(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window.navigator.userAgent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23126" y="2233419"/>
            <a:ext cx="10781486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navigator.language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en-US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812" y="1200065"/>
            <a:ext cx="4267200" cy="1866900"/>
          </a:xfrm>
          <a:prstGeom prst="rect">
            <a:avLst/>
          </a:prstGeom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723126" y="3536872"/>
            <a:ext cx="10781486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screen.width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" x " +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screen.height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1920 x 1080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23126" y="4840325"/>
            <a:ext cx="10781486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document.location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"https://softuni.bg";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723126" y="5743669"/>
            <a:ext cx="10781486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history.back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47790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JS we can start / stop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timers</a:t>
            </a:r>
            <a:r>
              <a:rPr lang="en-US" dirty="0"/>
              <a:t> (intervals)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SetInterval() / ClearInterval()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99326" y="2133600"/>
            <a:ext cx="10629086" cy="26187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intervalID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setInterval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console.log("1 sec. passed");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}, 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1000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Delay = 1000 ms = 1 second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99326" y="5172981"/>
            <a:ext cx="10629086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clearInterval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(intervalID);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Stop the timer</a:t>
            </a:r>
          </a:p>
        </p:txBody>
      </p:sp>
    </p:spTree>
    <p:extLst>
      <p:ext uri="{BB962C8B-B14F-4D97-AF65-F5344CB8AC3E}">
        <p14:creationId xmlns:p14="http://schemas.microsoft.com/office/powerpoint/2010/main" val="375501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sz="3200" dirty="0"/>
              <a:t>A HTML page holds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time-box</a:t>
            </a:r>
            <a:r>
              <a:rPr lang="en-US" sz="3200" dirty="0"/>
              <a:t> +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[Start]</a:t>
            </a:r>
            <a:r>
              <a:rPr lang="en-US" sz="3200" dirty="0"/>
              <a:t> +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[Stop]</a:t>
            </a:r>
            <a:r>
              <a:rPr lang="en-US" sz="3200" dirty="0"/>
              <a:t> buttons</a:t>
            </a:r>
          </a:p>
          <a:p>
            <a:pPr lvl="1">
              <a:lnSpc>
                <a:spcPct val="95000"/>
              </a:lnSpc>
            </a:pPr>
            <a:r>
              <a:rPr lang="en-US" sz="3000" dirty="0"/>
              <a:t>Implement the missing JS function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stopwatch()</a:t>
            </a:r>
            <a:endParaRPr lang="en-US" sz="3000" dirty="0"/>
          </a:p>
          <a:p>
            <a:pPr lvl="2">
              <a:lnSpc>
                <a:spcPct val="95000"/>
              </a:lnSpc>
            </a:pPr>
            <a:r>
              <a:rPr lang="en-US" sz="2800" dirty="0"/>
              <a:t>Increase the time at</a:t>
            </a:r>
            <a:br>
              <a:rPr lang="en-US" sz="2800" dirty="0"/>
            </a:br>
            <a:r>
              <a:rPr lang="en-US" sz="2800" dirty="0"/>
              <a:t>each second</a:t>
            </a:r>
          </a:p>
          <a:p>
            <a:pPr lvl="2">
              <a:lnSpc>
                <a:spcPct val="95000"/>
              </a:lnSpc>
            </a:pPr>
            <a:r>
              <a:rPr lang="en-US" sz="2800" dirty="0"/>
              <a:t>Disable / enable buttons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Stopwatch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5027612" y="2403879"/>
            <a:ext cx="6553200" cy="38387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style="border:3px solid blue; text-align:center; font-size:2em; margin-bottom:10px"&gt;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00:00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marL="360363" lvl="1" indent="-360363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id="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startBtn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"&gt;Start&lt;/button&gt;</a:t>
            </a:r>
          </a:p>
          <a:p>
            <a:pPr marL="360363" lvl="1" indent="-360363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id="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stopBtn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disabled="true"&gt;Stop&lt;/button&gt;</a:t>
            </a:r>
          </a:p>
          <a:p>
            <a:pPr marL="360363" lvl="1" indent="-360363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&lt;script&gt;window.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onload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function() {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stopwatch()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}&lt;/script&gt;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1" y="3907956"/>
            <a:ext cx="3182101" cy="233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05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Stopwatch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23951" y="1105712"/>
            <a:ext cx="10702725" cy="528527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stopwatch()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intervalID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startBtn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document.getElementById('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startBtn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stopBtn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document.getElementById('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stopBtn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360363" lvl="1" indent="-360363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startBtn.onclick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function()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-1;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incrementTime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intervalID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setInterval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incrementTime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1000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startBtn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.disabled = true;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stopBtn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.disabled = false;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013" y="3435242"/>
            <a:ext cx="3810000" cy="279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5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Stopwatch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23951" y="1198625"/>
            <a:ext cx="10702725" cy="520217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stopBtn.onclick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function()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clearInterval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(intervalID);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startBtn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.disabled = false;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stopBtn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.disabled = true;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};</a:t>
            </a:r>
          </a:p>
          <a:p>
            <a:pPr marL="360363" lvl="1" indent="-360363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incrementTime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document.getElementById('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("0" + Math.trunc(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 60)).slice(-2) +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':' + ("0" + (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% 60)).slice(-2);</a:t>
            </a:r>
          </a:p>
          <a:p>
            <a:pPr marL="360363" lvl="1" indent="-36036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360363" lvl="1" indent="-36036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212" y="1351024"/>
            <a:ext cx="3753459" cy="27538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70212" y="5886062"/>
            <a:ext cx="8456464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5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b="0" dirty="0">
                <a:latin typeface="+mn-lt"/>
              </a:rPr>
              <a:t>Check your solution here: </a:t>
            </a:r>
            <a:r>
              <a:rPr lang="en-US" b="0" dirty="0">
                <a:latin typeface="+mn-lt"/>
                <a:hlinkClick r:id="rId3"/>
              </a:rPr>
              <a:t>https://judge.softuni.bg/Contests/328</a:t>
            </a:r>
            <a:endParaRPr lang="en-US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098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96896"/>
            <a:ext cx="8938472" cy="820600"/>
          </a:xfrm>
        </p:spPr>
        <p:txBody>
          <a:bodyPr/>
          <a:lstStyle/>
          <a:p>
            <a:r>
              <a:rPr lang="en-US" dirty="0"/>
              <a:t>Handling Events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Browser Events and DOM Events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684" y="990600"/>
            <a:ext cx="5539528" cy="3568734"/>
          </a:xfrm>
          <a:prstGeom prst="roundRect">
            <a:avLst>
              <a:gd name="adj" fmla="val 252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216167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Browsers send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events </a:t>
            </a:r>
            <a:r>
              <a:rPr lang="en-US" dirty="0"/>
              <a:t>to notify the JS code of interesting things that have taken place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Events in JS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41673" y="2319307"/>
            <a:ext cx="10686740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'&gt;Some text&lt;/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41673" y="3104744"/>
            <a:ext cx="10686740" cy="33155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div = document.getElementById('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360363" lvl="1" indent="-360363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onmouseover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function(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event.target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.style.border = "3px solid green";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60363" lvl="1" indent="-360363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onmouseout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function()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.style.border = "";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this === event.target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176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Types in DOM API</a:t>
            </a:r>
          </a:p>
        </p:txBody>
      </p:sp>
      <p:sp>
        <p:nvSpPr>
          <p:cNvPr id="521220" name="Rectangle 4"/>
          <p:cNvSpPr>
            <a:spLocks noChangeArrowheads="1"/>
          </p:cNvSpPr>
          <p:nvPr/>
        </p:nvSpPr>
        <p:spPr bwMode="auto">
          <a:xfrm>
            <a:off x="7847012" y="1713688"/>
            <a:ext cx="35052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(finished loading)</a:t>
            </a:r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unload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(exit from page)</a:t>
            </a:r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resize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(window resized)</a:t>
            </a:r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dragstart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/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drop</a:t>
            </a:r>
          </a:p>
        </p:txBody>
      </p:sp>
      <p:sp>
        <p:nvSpPr>
          <p:cNvPr id="521221" name="Rectangle 5"/>
          <p:cNvSpPr>
            <a:spLocks noChangeArrowheads="1"/>
          </p:cNvSpPr>
          <p:nvPr/>
        </p:nvSpPr>
        <p:spPr bwMode="auto">
          <a:xfrm>
            <a:off x="760411" y="1713688"/>
            <a:ext cx="3066719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mouseover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mouseout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mousedown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mouseup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760411" y="4495800"/>
            <a:ext cx="3066719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keydown</a:t>
            </a: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keypress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(emit char)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keyup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4510061" y="4495800"/>
            <a:ext cx="2574951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focus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(got focus)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blur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(lost focus)</a:t>
            </a:r>
          </a:p>
        </p:txBody>
      </p:sp>
      <p:sp>
        <p:nvSpPr>
          <p:cNvPr id="3" name="Rectangle 2"/>
          <p:cNvSpPr/>
          <p:nvPr/>
        </p:nvSpPr>
        <p:spPr>
          <a:xfrm>
            <a:off x="398130" y="951688"/>
            <a:ext cx="3429000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Mouse</a:t>
            </a:r>
            <a:r>
              <a:rPr lang="en-US" sz="3400" dirty="0">
                <a:solidFill>
                  <a:prstClr val="white"/>
                </a:solidFill>
              </a:rPr>
              <a:t> events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772315" y="967901"/>
            <a:ext cx="3427497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DOM / UI </a:t>
            </a:r>
            <a:r>
              <a:rPr lang="en-US" sz="3400" dirty="0">
                <a:solidFill>
                  <a:prstClr val="white"/>
                </a:solidFill>
              </a:rPr>
              <a:t>events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3902" y="3734558"/>
            <a:ext cx="3575900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Keyboard </a:t>
            </a:r>
            <a:r>
              <a:rPr lang="en-US" sz="3400" dirty="0">
                <a:solidFill>
                  <a:prstClr val="white"/>
                </a:solidFill>
              </a:rPr>
              <a:t>events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85069" y="3733800"/>
            <a:ext cx="3229582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Focus </a:t>
            </a:r>
            <a:r>
              <a:rPr lang="en-US" sz="3400" dirty="0">
                <a:solidFill>
                  <a:prstClr val="white"/>
                </a:solidFill>
              </a:rPr>
              <a:t>events</a:t>
            </a: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4510061" y="1713688"/>
            <a:ext cx="2574951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touchstart</a:t>
            </a: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touchend</a:t>
            </a: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touchmove</a:t>
            </a: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touchcancel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187285" y="951688"/>
            <a:ext cx="3156773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Touch </a:t>
            </a:r>
            <a:r>
              <a:rPr lang="en-US" sz="3400" dirty="0">
                <a:solidFill>
                  <a:prstClr val="white"/>
                </a:solidFill>
              </a:rPr>
              <a:t>events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7847012" y="4495800"/>
            <a:ext cx="35052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(value changed)</a:t>
            </a: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change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(change + leave)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(form sent)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reset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(form reset)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770812" y="3735297"/>
            <a:ext cx="3019532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Form </a:t>
            </a:r>
            <a:r>
              <a:rPr lang="en-US" sz="3400" dirty="0">
                <a:solidFill>
                  <a:prstClr val="white"/>
                </a:solidFill>
              </a:rPr>
              <a:t>events</a:t>
            </a:r>
          </a:p>
        </p:txBody>
      </p:sp>
      <p:sp>
        <p:nvSpPr>
          <p:cNvPr id="2" name="Rectangle 1"/>
          <p:cNvSpPr/>
          <p:nvPr/>
        </p:nvSpPr>
        <p:spPr>
          <a:xfrm>
            <a:off x="569895" y="6234207"/>
            <a:ext cx="81428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Learn more at </a:t>
            </a:r>
            <a:r>
              <a:rPr lang="en-US" dirty="0">
                <a:hlinkClick r:id="rId2"/>
              </a:rPr>
              <a:t>https://developer.mozilla.org/docs/Web/Events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49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1220" grpId="0" animBg="1"/>
      <p:bldP spid="7" grpId="0" animBg="1"/>
      <p:bldP spid="8" grpId="0" animBg="1"/>
      <p:bldP spid="11" grpId="0"/>
      <p:bldP spid="12" grpId="0"/>
      <p:bldP spid="13" grpId="0"/>
      <p:bldP spid="14" grpId="0" animBg="1"/>
      <p:bldP spid="15" grpId="0"/>
      <p:bldP spid="16" grpId="0" animBg="1"/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/ Remove Event Handler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41673" y="1380112"/>
            <a:ext cx="10686740" cy="44850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textbox = document.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createElement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textbox.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textbox.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"I am a text box";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document.body.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appendChild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(textbox);</a:t>
            </a:r>
          </a:p>
          <a:p>
            <a:pPr marL="360363" lvl="1" indent="-360363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textbox.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addEventListener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focus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focusHandler);</a:t>
            </a:r>
          </a:p>
          <a:p>
            <a:pPr marL="360363" lvl="1" indent="-360363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focusHandler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textbox.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"Event handler removed";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textbox.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removeEventListener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focus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focusHandler);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42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83206" y="4855488"/>
            <a:ext cx="9832319" cy="820600"/>
          </a:xfrm>
        </p:spPr>
        <p:txBody>
          <a:bodyPr/>
          <a:lstStyle/>
          <a:p>
            <a:r>
              <a:rPr lang="en-US" dirty="0"/>
              <a:t>Document Object Model (DOM)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83206" y="5754968"/>
            <a:ext cx="9832319" cy="719034"/>
          </a:xfrm>
        </p:spPr>
        <p:txBody>
          <a:bodyPr/>
          <a:lstStyle/>
          <a:p>
            <a:r>
              <a:rPr lang="en-US" dirty="0"/>
              <a:t>Traverse / Modify the DOM Tree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511" y="800912"/>
            <a:ext cx="6568874" cy="3762752"/>
          </a:xfrm>
          <a:prstGeom prst="roundRect">
            <a:avLst>
              <a:gd name="adj" fmla="val 80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52937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HTML page holds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linear gradient</a:t>
            </a:r>
            <a:r>
              <a:rPr lang="en-US" dirty="0"/>
              <a:t> box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Clicking on it should show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percentage</a:t>
            </a:r>
            <a:r>
              <a:rPr lang="en-US" dirty="0"/>
              <a:t> [0% … 100%],</a:t>
            </a:r>
            <a:br>
              <a:rPr lang="en-US" dirty="0"/>
            </a:br>
            <a:r>
              <a:rPr lang="en-US" dirty="0"/>
              <a:t>depending on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place clicked</a:t>
            </a:r>
          </a:p>
          <a:p>
            <a:pPr lvl="1"/>
            <a:r>
              <a:rPr lang="en-US" dirty="0"/>
              <a:t>Left side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0%</a:t>
            </a:r>
            <a:r>
              <a:rPr lang="en-US" dirty="0">
                <a:sym typeface="Wingdings" panose="05000000000000000000" pitchFamily="2" charset="2"/>
              </a:rPr>
              <a:t>; middle 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50%</a:t>
            </a:r>
            <a:r>
              <a:rPr lang="en-US" dirty="0">
                <a:sym typeface="Wingdings" panose="05000000000000000000" pitchFamily="2" charset="2"/>
              </a:rPr>
              <a:t>; right side 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100%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Mouse in Gradient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031" y="3795767"/>
            <a:ext cx="7600762" cy="263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532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Mouse in Gradient – HTML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41673" y="1066800"/>
            <a:ext cx="10686740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&lt;title&gt;Mouse in Gradient&lt;/title&gt;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&lt;link rel="stylesheet" href="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gradient.css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&lt;script src="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gradient.js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onload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attachGradientEvents()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gradient-box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"&gt;Click me!&lt;/div&gt;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"&gt;&lt;/div&gt;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756" y="4840646"/>
            <a:ext cx="4929103" cy="145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20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 txBox="1">
            <a:spLocks/>
          </p:cNvSpPr>
          <p:nvPr/>
        </p:nvSpPr>
        <p:spPr>
          <a:xfrm>
            <a:off x="6323012" y="1366211"/>
            <a:ext cx="5181600" cy="27307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30px;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linear-gradient(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to right, black, white);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cursor: crosshair;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Mouse in Gradient – CSS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08012" y="1366211"/>
            <a:ext cx="5410200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gradient-box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300px;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2px solid lightgrey;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360363" lvl="1" indent="-360363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gradient-box:hover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2px solid black;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360363" lvl="1" indent="-360363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30px;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white;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text-shadow: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1px 1px 10px black;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012" y="4723585"/>
            <a:ext cx="5181600" cy="152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176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Mouse in Gradient 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03674" y="1143000"/>
            <a:ext cx="10962738" cy="52544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attachGradientEvents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gradient = document.getElementById('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gradient.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addEventListener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'mousemove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gradientMove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gradient.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addEventListener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'mouseout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gradientOut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60363" lvl="1" indent="-360363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gradientMove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power = event.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offsetX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 (event.target.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clientWidth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- 1);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power = Math.trunc(power * 100);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document.getElementById('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').textContent = power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"%";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360363" lvl="1" indent="-360363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gradientOut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document.getElementById('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').textContent = "";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09948" y="5882759"/>
            <a:ext cx="8456464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5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b="0" dirty="0">
                <a:latin typeface="+mn-lt"/>
              </a:rPr>
              <a:t>Check your solution here: </a:t>
            </a:r>
            <a:r>
              <a:rPr lang="en-US" b="0" dirty="0">
                <a:latin typeface="+mn-lt"/>
                <a:hlinkClick r:id="rId2"/>
              </a:rPr>
              <a:t>https://judge.softuni.bg/Contests/328</a:t>
            </a:r>
            <a:endParaRPr lang="en-US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6579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DOM and Events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/>
              <a:t>Browsers keep elements as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DOM tree</a:t>
            </a:r>
          </a:p>
          <a:p>
            <a:r>
              <a:rPr lang="en-US" sz="3200" dirty="0"/>
              <a:t>Finding / modifying DOM elements: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Handling events: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998" y="1447801"/>
            <a:ext cx="2978707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645300" y="2608073"/>
            <a:ext cx="7620000" cy="16227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menu =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document.getElementById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('menu');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menu.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style.display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'none';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menu.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appendChild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document.createElement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('hr'));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45300" y="5235266"/>
            <a:ext cx="7620000" cy="8840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menu =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document.getElementById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('menu');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menu.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function(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 … }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https://softuni.bg/courses/javascript-advanced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DOM, BOM and Events</a:t>
            </a: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Document Object Model (DOM)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HTML documents in the browser are stored as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 tree</a:t>
            </a:r>
            <a:r>
              <a:rPr lang="en-US" dirty="0"/>
              <a:t>"</a:t>
            </a:r>
          </a:p>
          <a:p>
            <a:pPr lvl="1"/>
            <a:r>
              <a:rPr lang="en-US" dirty="0"/>
              <a:t>Consists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elements</a:t>
            </a:r>
            <a:r>
              <a:rPr lang="en-US" dirty="0"/>
              <a:t>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child elements</a:t>
            </a:r>
          </a:p>
          <a:p>
            <a:pPr lvl="1"/>
            <a:r>
              <a:rPr lang="en-US" dirty="0"/>
              <a:t>Elements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properties</a:t>
            </a:r>
            <a:r>
              <a:rPr lang="en-US" dirty="0"/>
              <a:t> (attribute + value)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events</a:t>
            </a:r>
          </a:p>
          <a:p>
            <a:pPr>
              <a:spcBef>
                <a:spcPts val="1800"/>
              </a:spcBef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 API </a:t>
            </a:r>
            <a:r>
              <a:rPr lang="en-US" dirty="0"/>
              <a:t>allows search / modify the DOM tree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DOM?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963589" y="4800600"/>
            <a:ext cx="10256784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menu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document.getElementById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('menu');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menu.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style.display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'none';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menu.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appendChild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document.createElement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('hr'));</a:t>
            </a:r>
          </a:p>
        </p:txBody>
      </p:sp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Select a single element </a:t>
            </a:r>
            <a:r>
              <a:rPr lang="en-US" dirty="0">
                <a:sym typeface="Wingdings" panose="05000000000000000000" pitchFamily="2" charset="2"/>
              </a:rPr>
              <a:t> returns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HTMLElement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dirty="0"/>
              <a:t>Select a collection of elements </a:t>
            </a:r>
            <a:r>
              <a:rPr lang="en-US" dirty="0">
                <a:sym typeface="Wingdings" panose="05000000000000000000" pitchFamily="2" charset="2"/>
              </a:rPr>
              <a:t> returns a collection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HTML Elements from DOM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53174" y="1905000"/>
            <a:ext cx="10823576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header = document.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getElementById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('header');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nav = document.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querySelector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('#main-nav');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root = document.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documentElement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0940" y="4332534"/>
            <a:ext cx="10823576" cy="19920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inputs = document.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getElementsByTagName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('li');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towns = document.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getElementsByName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('towns[]');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header = document.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querySelectorAll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('#nav li'); 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allLinks = document.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links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34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JS function to sum two numbers (fill the missing code)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Sum Numbers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60940" y="2070085"/>
            <a:ext cx="10823576" cy="41003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&lt;input type="text"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/&gt; +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&lt;input type="text"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/&gt; =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&lt;input type="text"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readonly="readonly" /&gt;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&lt;input type="button" value="Calc" onclick="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calc()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/&gt;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&lt;script&gt;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calc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 { 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TODO: sum = num1 + num2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&lt;/script&gt;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924" y="3970851"/>
            <a:ext cx="4102055" cy="239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06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Sum Numbers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93244" y="1600200"/>
            <a:ext cx="10558968" cy="32231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calc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 { 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let num1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getElementById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num1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').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value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let num2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getElementById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num2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').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value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let sum = Number(num1) + Number(num2);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document.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getElementById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sum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').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value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sum;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6005" y="60960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1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API: Element Properties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93244" y="1371600"/>
            <a:ext cx="10558968" cy="5916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div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id="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first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class="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big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"&gt;First &lt;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&gt;DIV&lt;/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&gt;&lt;/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div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93244" y="2380386"/>
            <a:ext cx="10558968" cy="371561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div = document.getElementById('first');</a:t>
            </a:r>
            <a:endParaRPr lang="bg-BG" sz="29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console.log(div.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id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first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console.log(div.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tagName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DIV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console.log(div.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className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big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console.log(div.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textContent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First DIV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console.log(div.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innerHTML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First &lt;b&gt;DIV&lt;/b&gt;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console.log(div.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outerHTML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&lt;div id="first" class="big"&gt;First &lt;b&gt;DIV&lt;/b&gt;&lt;/div&gt;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668" y="3161285"/>
            <a:ext cx="2628900" cy="828675"/>
          </a:xfrm>
          <a:prstGeom prst="roundRect">
            <a:avLst>
              <a:gd name="adj" fmla="val 3754"/>
            </a:avLst>
          </a:prstGeom>
        </p:spPr>
      </p:pic>
    </p:spTree>
    <p:extLst>
      <p:ext uri="{BB962C8B-B14F-4D97-AF65-F5344CB8AC3E}">
        <p14:creationId xmlns:p14="http://schemas.microsoft.com/office/powerpoint/2010/main" val="326431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1288</TotalTime>
  <Words>2698</Words>
  <Application>Microsoft Office PowerPoint</Application>
  <PresentationFormat>Custom</PresentationFormat>
  <Paragraphs>492</Paragraphs>
  <Slides>48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Consolas</vt:lpstr>
      <vt:lpstr>Wingdings</vt:lpstr>
      <vt:lpstr>Wingdings 2</vt:lpstr>
      <vt:lpstr>SoftUni 16x9</vt:lpstr>
      <vt:lpstr>DOM, BOM and Events</vt:lpstr>
      <vt:lpstr>Table of Contents</vt:lpstr>
      <vt:lpstr>Have a Question?</vt:lpstr>
      <vt:lpstr>Document Object Model (DOM)</vt:lpstr>
      <vt:lpstr>What is DOM?</vt:lpstr>
      <vt:lpstr>Selecting HTML Elements from DOM</vt:lpstr>
      <vt:lpstr>Problem: Sum Numbers</vt:lpstr>
      <vt:lpstr>Solution: Sum Numbers</vt:lpstr>
      <vt:lpstr>DOM API: Element Properties</vt:lpstr>
      <vt:lpstr>Problem: Show More Text</vt:lpstr>
      <vt:lpstr>Problem: Show More Text – HTML</vt:lpstr>
      <vt:lpstr>Solution: Show More Text</vt:lpstr>
      <vt:lpstr>Problem: Collect List Items</vt:lpstr>
      <vt:lpstr>Problem: Collect List Items – HTML</vt:lpstr>
      <vt:lpstr>Solution: Collect List Items</vt:lpstr>
      <vt:lpstr>Problem: Colorize Table Rows</vt:lpstr>
      <vt:lpstr>Solution: Colorize Table Rows</vt:lpstr>
      <vt:lpstr>Creating New DOM Elements</vt:lpstr>
      <vt:lpstr>Problem: List of Items</vt:lpstr>
      <vt:lpstr>Problem: List of Items – HTML</vt:lpstr>
      <vt:lpstr>Solution: List of Items</vt:lpstr>
      <vt:lpstr>Deleting DOM Elements</vt:lpstr>
      <vt:lpstr>Problem: Add / Delete Items</vt:lpstr>
      <vt:lpstr>Problem: Add / Delete Items – HTML</vt:lpstr>
      <vt:lpstr>Solution: Add / Delete Items</vt:lpstr>
      <vt:lpstr>Solution: Add / Delete Items (2)</vt:lpstr>
      <vt:lpstr>Problem: Delete from Table</vt:lpstr>
      <vt:lpstr>Solution: Delete from Table</vt:lpstr>
      <vt:lpstr>Browser Object Model (BOM)</vt:lpstr>
      <vt:lpstr>Browser Object Model (BOM)</vt:lpstr>
      <vt:lpstr>Playing with BOM</vt:lpstr>
      <vt:lpstr>SetInterval() / ClearInterval()</vt:lpstr>
      <vt:lpstr>Problem: Stopwatch</vt:lpstr>
      <vt:lpstr>Solution: Stopwatch</vt:lpstr>
      <vt:lpstr>Solution: Stopwatch (2)</vt:lpstr>
      <vt:lpstr>Handling Events</vt:lpstr>
      <vt:lpstr>Handling Events in JS</vt:lpstr>
      <vt:lpstr>Event Types in DOM API</vt:lpstr>
      <vt:lpstr>Add / Remove Event Handler</vt:lpstr>
      <vt:lpstr>Problem: Mouse in Gradient</vt:lpstr>
      <vt:lpstr>Problem: Mouse in Gradient – HTML</vt:lpstr>
      <vt:lpstr>Problem: Mouse in Gradient – CSS</vt:lpstr>
      <vt:lpstr>Solution: Mouse in Gradient </vt:lpstr>
      <vt:lpstr>Practice: DOM and Events</vt:lpstr>
      <vt:lpstr>Summary</vt:lpstr>
      <vt:lpstr>DOM, BOM and Events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DOM, BOM and JS Events</dc:title>
  <dc:subject>JavaScript Avdanced - Practical Training Course @ SoftUni</dc:subject>
  <dc:creator>Software University Foundation</dc:creator>
  <cp:keywords>JS, JavaScript, programming, course, SoftUni, Software University</cp:keywords>
  <dc:description>JavaScript Advanced Course @ SoftUni - https://softuni.bg/courses/javascript-advanced</dc:description>
  <cp:lastModifiedBy>Svetlin Nakov</cp:lastModifiedBy>
  <cp:revision>140</cp:revision>
  <dcterms:created xsi:type="dcterms:W3CDTF">2014-01-02T17:00:34Z</dcterms:created>
  <dcterms:modified xsi:type="dcterms:W3CDTF">2016-10-15T11:32:05Z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